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81" r:id="rId3"/>
    <p:sldId id="344" r:id="rId4"/>
    <p:sldId id="317" r:id="rId5"/>
    <p:sldId id="342" r:id="rId6"/>
    <p:sldId id="283" r:id="rId7"/>
    <p:sldId id="345" r:id="rId8"/>
    <p:sldId id="346" r:id="rId9"/>
    <p:sldId id="347" r:id="rId10"/>
    <p:sldId id="348" r:id="rId11"/>
    <p:sldId id="349" r:id="rId12"/>
    <p:sldId id="350" r:id="rId13"/>
    <p:sldId id="343" r:id="rId14"/>
    <p:sldId id="351" r:id="rId15"/>
    <p:sldId id="277" r:id="rId16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4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284"/>
    <a:srgbClr val="A75294"/>
    <a:srgbClr val="020000"/>
    <a:srgbClr val="FF9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 autoAdjust="0"/>
    <p:restoredTop sz="95183" autoAdjust="0"/>
  </p:normalViewPr>
  <p:slideViewPr>
    <p:cSldViewPr snapToGrid="0" snapToObjects="1">
      <p:cViewPr varScale="1">
        <p:scale>
          <a:sx n="97" d="100"/>
          <a:sy n="97" d="100"/>
        </p:scale>
        <p:origin x="1384" y="160"/>
      </p:cViewPr>
      <p:guideLst>
        <p:guide orient="horz" pos="2400"/>
        <p:guide pos="4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75A33-8A93-2F4D-BC39-70FF04F2B25F}" type="datetimeFigureOut">
              <a:rPr lang="en-US" smtClean="0"/>
              <a:t>11/7/19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BC836-BCD8-B54D-B329-64A7C5F48B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1410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26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9367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0179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80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626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613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543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471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563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5823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65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AD6-0D8F-449E-9E00-D3D707BC290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860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F76CA-8D93-D44C-8289-7FDD1049D8CB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37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9E1CA-2D71-D143-8F18-BD47B9155DDF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0465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E943-CF41-2C47-9F03-C51A262552D5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591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7140"/>
            <a:ext cx="8636000" cy="163336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526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6130"/>
            <a:ext cx="9144000" cy="889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93333"/>
            <a:ext cx="9144000" cy="52471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81333" y="7058647"/>
            <a:ext cx="2370667" cy="475054"/>
          </a:xfrm>
          <a:ln/>
        </p:spPr>
        <p:txBody>
          <a:bodyPr/>
          <a:lstStyle>
            <a:lvl1pPr>
              <a:defRPr sz="2800" b="1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CN" dirty="0"/>
              <a:t>Katerina</a:t>
            </a:r>
            <a:r>
              <a:rPr lang="zh-CN" altLang="en-US" dirty="0"/>
              <a:t> </a:t>
            </a:r>
            <a:r>
              <a:rPr lang="en-US" altLang="zh-CN" dirty="0"/>
              <a:t>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3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6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200"/>
            </a:lvl1pPr>
            <a:lvl2pPr marL="507995" indent="0">
              <a:buNone/>
              <a:defRPr sz="2000"/>
            </a:lvl2pPr>
            <a:lvl3pPr marL="1015990" indent="0">
              <a:buNone/>
              <a:defRPr sz="1800"/>
            </a:lvl3pPr>
            <a:lvl4pPr marL="1523985" indent="0">
              <a:buNone/>
              <a:defRPr sz="1600"/>
            </a:lvl4pPr>
            <a:lvl5pPr marL="2031980" indent="0">
              <a:buNone/>
              <a:defRPr sz="1600"/>
            </a:lvl5pPr>
            <a:lvl6pPr marL="2539975" indent="0">
              <a:buNone/>
              <a:defRPr sz="1600"/>
            </a:lvl6pPr>
            <a:lvl7pPr marL="3047970" indent="0">
              <a:buNone/>
              <a:defRPr sz="1600"/>
            </a:lvl7pPr>
            <a:lvl8pPr marL="3555964" indent="0">
              <a:buNone/>
              <a:defRPr sz="1600"/>
            </a:lvl8pPr>
            <a:lvl9pPr marL="406395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98E76-85C4-40A4-A03E-8A9799FA1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95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693333"/>
            <a:ext cx="4487333" cy="503766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693333"/>
            <a:ext cx="4487333" cy="503766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5AD6-0418-47D5-BFC7-7A9091BCF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5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0" y="1705681"/>
            <a:ext cx="4490861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2416528"/>
            <a:ext cx="4490861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48485-F32A-4D08-B292-E15DE6F21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79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5A6C-C735-4783-969F-2124B6477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97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7884-F6B4-4D93-9A60-D3F8EDD8B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77C87D-CDBE-CA43-8316-16FB23A3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8EED4C-C1D1-8547-853A-83E829FD0646}"/>
              </a:ext>
            </a:extLst>
          </p:cNvPr>
          <p:cNvSpPr txBox="1"/>
          <p:nvPr userDrawn="1"/>
        </p:nvSpPr>
        <p:spPr>
          <a:xfrm>
            <a:off x="7562967" y="7096780"/>
            <a:ext cx="208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Katerina</a:t>
            </a:r>
            <a:r>
              <a:rPr lang="zh-CN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Liu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79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89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F8F4-F433-49A6-BDB0-AD9B92967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0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7083E-40FC-8D4F-B4FF-38D044431236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6937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FFE76-DA19-472C-AF00-868A07682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4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C23F-F506-4485-8755-78AE8994B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8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77333"/>
            <a:ext cx="2286000" cy="6053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77333"/>
            <a:ext cx="6688667" cy="6053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58508-F832-47B2-95D9-B1F8A22F1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0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6EB58-1DA9-924E-8235-6D7E55D98283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601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9B8C6-144B-B14E-B10E-E0A00FAB571D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32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153D4-B1D1-8A43-B00E-26DB1A6499A9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79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925FD-8CC5-5E4E-BFDB-BFBE75EA0F5F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838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D6419-2ADE-1A42-93E7-22B7501B843A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166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D9416-0820-2749-AF80-986B079B4357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24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/>
              <a:t>Drag picture to placeholder or click icon to add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53A26-0A72-E847-94E2-308E32F727C0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834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2F6871-BB26-0747-9452-25D9DDB17B9C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6130"/>
            <a:ext cx="9144000" cy="88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693332"/>
            <a:ext cx="9144000" cy="524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333" y="7151586"/>
            <a:ext cx="2370667" cy="47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F5F5F"/>
                </a:solidFill>
                <a:cs typeface="+mn-cs"/>
              </a:defRPr>
            </a:lvl1pPr>
          </a:lstStyle>
          <a:p>
            <a:pPr>
              <a:defRPr/>
            </a:pPr>
            <a:fld id="{2BB86763-1AEC-42A8-8B4A-3FFCE251DE76}" type="slidenum">
              <a:rPr lang="en-US"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dirty="0">
              <a:latin typeface="Arial" charset="0"/>
              <a:ea typeface="+mn-ea"/>
            </a:endParaRPr>
          </a:p>
        </p:txBody>
      </p:sp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101600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98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5pPr>
      <a:lvl6pPr marL="507995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6pPr>
      <a:lvl7pPr marL="101599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7pPr>
      <a:lvl8pPr marL="1523985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8pPr>
      <a:lvl9pPr marL="203198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ormata BQ Regular" pitchFamily="50" charset="0"/>
        </a:defRPr>
      </a:lvl9pPr>
    </p:titleStyle>
    <p:bodyStyle>
      <a:lvl1pPr marL="380996" indent="-380996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269987" indent="-253997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777982" indent="-253997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285977" indent="-2539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793972" indent="-2539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301967" indent="-2539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809962" indent="-2539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317957" indent="-2539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FC2A-02CA-7B4D-B5AF-A8D314C0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280160"/>
            <a:ext cx="8988697" cy="3314509"/>
          </a:xfrm>
        </p:spPr>
        <p:txBody>
          <a:bodyPr/>
          <a:lstStyle/>
          <a:p>
            <a:r>
              <a:rPr lang="en-C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stable coins better coins?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0622D-D65E-8A4D-8DFE-542D8D5D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4594669"/>
            <a:ext cx="9144000" cy="2733783"/>
          </a:xfrm>
        </p:spPr>
        <p:txBody>
          <a:bodyPr/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Ruanjia (Katerina) Liu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student in Accounting Information System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Rutgers Business School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F6118-7B2B-3F4B-9CF5-9E4CAA28D2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363DF-A22B-4BA8-86B0-8A4AC6AD4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340157"/>
            <a:ext cx="94521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Baseline: The reserve will remain fully backed across time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association may occasionally change the composition of the basket in response to significant changes in market conditions (e.g., to respond to an economic crisis in certain regions)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size of the reserve is determined by the size of the balances that users are holding in Libra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Libra ecosystem grow or shrink with demand. When the value of backed assets increase, new minting of coins occur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Discourages “runs on the bank”: a coin is only fractionally backed, so users want to get their backing out before others do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How the Reserve Change Over Time  </a:t>
            </a:r>
            <a:r>
              <a:rPr lang="en-US" altLang="zh-CN" sz="4000" b="1" dirty="0"/>
              <a:t> 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346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340157"/>
            <a:ext cx="94521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6 of 28 Association members drop out: Stripe, MasterCard, VISA, PayPal, eBay, and Mercado Pago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The Secretary of the United States Treasury, Steven Mnuchin, said that the government would be taking action if Libra project fails to meet the anti-money laundering standards (AML)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Ashley Alder, Chair of the IOSCO Board, argued that since ‘</a:t>
            </a:r>
            <a:r>
              <a:rPr lang="en-US" sz="2800" dirty="0" err="1"/>
              <a:t>stablecoins</a:t>
            </a:r>
            <a:r>
              <a:rPr lang="en-US" sz="2800" dirty="0"/>
              <a:t>’ possess certain features of typical securities, they should subject to significant international and public scrutiny</a:t>
            </a:r>
          </a:p>
          <a:p>
            <a:pPr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Setbacks and Public Pressure </a:t>
            </a:r>
          </a:p>
        </p:txBody>
      </p:sp>
    </p:spTree>
    <p:extLst>
      <p:ext uri="{BB962C8B-B14F-4D97-AF65-F5344CB8AC3E}">
        <p14:creationId xmlns:p14="http://schemas.microsoft.com/office/powerpoint/2010/main" val="179376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243206"/>
            <a:ext cx="94521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Wingdings" pitchFamily="2" charset="2"/>
              <a:buChar char="Ø"/>
            </a:pPr>
            <a:r>
              <a:rPr lang="en-US" sz="2800" dirty="0"/>
              <a:t>BTC markets are dominated by Tether with greater liquidity represented by lower spreads and higher volumes than other </a:t>
            </a:r>
            <a:r>
              <a:rPr lang="en-US" sz="2800" dirty="0" err="1"/>
              <a:t>stablecoins</a:t>
            </a: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The success of Tether offers proves that market participants prefer stability over decentralization in the short term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 err="1"/>
              <a:t>Stablecoins</a:t>
            </a:r>
            <a:r>
              <a:rPr lang="en-US" sz="2800" dirty="0"/>
              <a:t> are useful only when they are stable and implemented with stringent audits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Libra has the potential to replace all current </a:t>
            </a:r>
            <a:r>
              <a:rPr lang="en-US" sz="2800" dirty="0" err="1"/>
              <a:t>stablecoins</a:t>
            </a:r>
            <a:r>
              <a:rPr lang="en-US" sz="2800" dirty="0"/>
              <a:t> given the large userbase of Facebook and the reach of the other members of the Libra Association</a:t>
            </a:r>
          </a:p>
          <a:p>
            <a:pPr lvl="1"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Conclusion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28063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243206"/>
            <a:ext cx="945210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Wingdings" pitchFamily="2" charset="2"/>
              <a:buChar char="Ø"/>
            </a:pPr>
            <a:r>
              <a:rPr lang="en-US" sz="2800" dirty="0"/>
              <a:t>Unclear future</a:t>
            </a:r>
          </a:p>
          <a:p>
            <a:pPr marL="0" lvl="1" algn="just"/>
            <a:r>
              <a:rPr lang="en-US" sz="2800" dirty="0"/>
              <a:t> </a:t>
            </a:r>
          </a:p>
          <a:p>
            <a:pPr marL="5143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Facebook could hold too much power 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larger goal of Libra is to transform the global economy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Facebook had issues with data privacy and Libra could ultimately threaten the power of the US dollar and other fiat currencies  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breakdown of the system for </a:t>
            </a:r>
            <a:r>
              <a:rPr lang="en-US" altLang="zh-CN" sz="2800" dirty="0"/>
              <a:t>a</a:t>
            </a:r>
            <a:r>
              <a:rPr lang="en-US" sz="2800" dirty="0"/>
              <a:t> short time could cause the world distress</a:t>
            </a:r>
          </a:p>
          <a:p>
            <a:pPr lvl="1" algn="just"/>
            <a:endParaRPr lang="en-US" sz="2800" dirty="0"/>
          </a:p>
          <a:p>
            <a:pPr marL="514350" lvl="1" indent="-514350" algn="just">
              <a:buFont typeface="Wingdings" pitchFamily="2" charset="2"/>
              <a:buChar char="Ø"/>
            </a:pPr>
            <a:r>
              <a:rPr lang="en-US" sz="2800" dirty="0"/>
              <a:t>The successful launch of Libra will have huge impact on cryptocurrency markets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lvl="1"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Conclusion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3373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354842" y="1608020"/>
            <a:ext cx="9157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926342" y="3340479"/>
            <a:ext cx="8433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5978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0" y="1099487"/>
            <a:ext cx="94521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Stable coin aims to overcome price fluctuation and boost cryptocurrency acceptance. There are four types: </a:t>
            </a:r>
          </a:p>
          <a:p>
            <a:pPr algn="just"/>
            <a:r>
              <a:rPr lang="en-US" sz="2800" dirty="0"/>
              <a:t>1.   fiat collateralized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rely on fiat currencies such as the U.S. dollar to maintain their value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are backed at a 1:1 ratio: for one stable coin, there is one unit of currency (like a dollar) as the reserve </a:t>
            </a:r>
          </a:p>
          <a:p>
            <a:pPr algn="just"/>
            <a:r>
              <a:rPr lang="en-US" sz="2800" dirty="0"/>
              <a:t>2. commodity-collateralized stable coins: are backed by interchangeable assets, such as metals and oil</a:t>
            </a:r>
          </a:p>
          <a:p>
            <a:pPr algn="just"/>
            <a:r>
              <a:rPr lang="en-US" sz="2800" dirty="0"/>
              <a:t>3.   crypto collateralized: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are backed by other cryptocurrencies such as Ether (ETH)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are much more decentralized and over-collateralized to reduce price volatility risks (1:3 ratio)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0" y="625434"/>
            <a:ext cx="1027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S</a:t>
            </a:r>
            <a:r>
              <a:rPr lang="en-US" sz="3600" b="1" dirty="0"/>
              <a:t>table Coin </a:t>
            </a:r>
            <a:r>
              <a:rPr lang="zh-CN" altLang="en-US" sz="3600" b="1" dirty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7250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132341" y="1364530"/>
            <a:ext cx="94521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4. non-collateralized stable coins: use an algorithmically governed approach to control the coin supply and demand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The report </a:t>
            </a:r>
            <a:r>
              <a:rPr lang="en-US" altLang="zh-CN" sz="2800" dirty="0"/>
              <a:t>(“</a:t>
            </a:r>
            <a:r>
              <a:rPr lang="en-US" sz="2800" dirty="0"/>
              <a:t>An overview of the current state of </a:t>
            </a:r>
            <a:r>
              <a:rPr lang="en-US" sz="2800" dirty="0" err="1"/>
              <a:t>stablecoins</a:t>
            </a:r>
            <a:r>
              <a:rPr lang="en-US" sz="2800" dirty="0"/>
              <a:t> </a:t>
            </a:r>
            <a:r>
              <a:rPr lang="en-US" altLang="zh-CN" sz="2800" dirty="0"/>
              <a:t>”)</a:t>
            </a:r>
            <a:r>
              <a:rPr lang="en-US" sz="2800" dirty="0"/>
              <a:t> from the team at </a:t>
            </a:r>
            <a:r>
              <a:rPr lang="en-US" sz="2800" dirty="0" err="1"/>
              <a:t>BlockData</a:t>
            </a:r>
            <a:r>
              <a:rPr lang="en-US" sz="2800" dirty="0"/>
              <a:t> states: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95 percent of the active stable coins are asset-backed such as the US dollar or gold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Fiat -based </a:t>
            </a:r>
            <a:r>
              <a:rPr lang="en-US" sz="2800" dirty="0" err="1"/>
              <a:t>stablecoins</a:t>
            </a:r>
            <a:r>
              <a:rPr lang="en-US" sz="2800" dirty="0"/>
              <a:t> have a higher chance of survival than commodity-backed </a:t>
            </a:r>
            <a:r>
              <a:rPr lang="en-US" sz="2800" dirty="0" err="1"/>
              <a:t>stablecoins</a:t>
            </a:r>
            <a:r>
              <a:rPr lang="en-US" sz="2800" dirty="0"/>
              <a:t>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50 percent of active </a:t>
            </a:r>
            <a:r>
              <a:rPr lang="en-US" sz="2800" dirty="0" err="1"/>
              <a:t>stablecoins</a:t>
            </a:r>
            <a:r>
              <a:rPr lang="en-US" sz="2800" dirty="0"/>
              <a:t> are developed on the Ethereum network. Ethereum network is the most common choice of blockchain protocols</a:t>
            </a:r>
          </a:p>
          <a:p>
            <a:pPr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0" y="718199"/>
            <a:ext cx="1027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S</a:t>
            </a:r>
            <a:r>
              <a:rPr lang="en-US" sz="3600" b="1" dirty="0"/>
              <a:t>table Coin (continued)</a:t>
            </a:r>
            <a:r>
              <a:rPr lang="zh-CN" altLang="en-US" sz="3600" b="1" dirty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52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0" y="1258512"/>
            <a:ext cx="94521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Tether (USDT), created in 2012, is the 8</a:t>
            </a:r>
            <a:r>
              <a:rPr lang="en-US" sz="2800" baseline="30000" dirty="0"/>
              <a:t>th</a:t>
            </a:r>
            <a:r>
              <a:rPr lang="en-US" sz="2800" dirty="0"/>
              <a:t> stable coin by market cap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Criticism of Tether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fails to provide sufficient evidence of adequate fiat reserves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shares the same chief executive officer with the </a:t>
            </a:r>
            <a:r>
              <a:rPr lang="en-US" sz="2800" dirty="0" err="1"/>
              <a:t>Bitfinex</a:t>
            </a:r>
            <a:r>
              <a:rPr lang="en-US" sz="2800" dirty="0"/>
              <a:t> exchange( its sister company )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lacks long-term banking relationships 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Cryptocurrency exchanges are forced to get involve with shadowy middlemen of the crypto industry because of the lack of access to the legitimate financial system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0" y="612181"/>
            <a:ext cx="1027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S</a:t>
            </a:r>
            <a:r>
              <a:rPr lang="en-US" sz="3600" b="1" dirty="0"/>
              <a:t>table </a:t>
            </a:r>
            <a:r>
              <a:rPr lang="en-US" altLang="zh-CN" sz="3600" b="1" dirty="0"/>
              <a:t>c</a:t>
            </a:r>
            <a:r>
              <a:rPr lang="en-US" sz="3600" b="1" dirty="0"/>
              <a:t>oin- Tether </a:t>
            </a:r>
            <a:r>
              <a:rPr lang="zh-CN" altLang="en-US" sz="3600" b="1" dirty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7378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075113"/>
            <a:ext cx="94521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Attorney General sued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Bitfinex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fraud in April 2019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Crypto Capital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Bitfinex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$850 million in customer funds could not be returned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Bitfinex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altLang="zh-CN" sz="2800" dirty="0"/>
              <a:t>Borrowed</a:t>
            </a:r>
            <a:r>
              <a:rPr lang="zh-CN" altLang="en-US" sz="2800" dirty="0"/>
              <a:t> </a:t>
            </a:r>
            <a:r>
              <a:rPr lang="en-US" sz="2800" dirty="0"/>
              <a:t>from its sister company, the </a:t>
            </a:r>
            <a:r>
              <a:rPr lang="en-US" sz="2800" dirty="0" err="1"/>
              <a:t>stablecoin</a:t>
            </a:r>
            <a:r>
              <a:rPr lang="en-US" sz="2800" dirty="0"/>
              <a:t> issuer</a:t>
            </a:r>
            <a:r>
              <a:rPr lang="zh-CN" altLang="en-US" sz="2800" dirty="0"/>
              <a:t> </a:t>
            </a:r>
            <a:r>
              <a:rPr lang="en-US" sz="2800" dirty="0"/>
              <a:t>Tether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cover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sz="2800" dirty="0"/>
              <a:t>$850 million </a:t>
            </a:r>
            <a:r>
              <a:rPr lang="en-US" altLang="zh-CN" sz="2800" dirty="0"/>
              <a:t>hole</a:t>
            </a:r>
            <a:r>
              <a:rPr lang="en-US" sz="2800" dirty="0"/>
              <a:t> 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altLang="zh-CN" sz="2800" dirty="0"/>
              <a:t>Claimed</a:t>
            </a:r>
            <a:r>
              <a:rPr lang="en-US" sz="2800" dirty="0"/>
              <a:t> that these</a:t>
            </a:r>
            <a:r>
              <a:rPr lang="zh-CN" altLang="en-US" sz="2800" dirty="0"/>
              <a:t> </a:t>
            </a:r>
            <a:r>
              <a:rPr lang="en-US" sz="2800" dirty="0"/>
              <a:t>$850 million amounts are not lost but ha</a:t>
            </a:r>
            <a:r>
              <a:rPr lang="en-US" altLang="zh-CN" sz="2800" dirty="0"/>
              <a:t>d</a:t>
            </a:r>
            <a:r>
              <a:rPr lang="en-US" sz="2800" dirty="0"/>
              <a:t> been seized and safeguarded</a:t>
            </a:r>
            <a:r>
              <a:rPr lang="zh-CN" altLang="en-US" sz="2800" dirty="0"/>
              <a:t> </a:t>
            </a:r>
            <a:r>
              <a:rPr lang="en-US" altLang="zh-CN" sz="2800" dirty="0"/>
              <a:t>by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sz="2800" dirty="0"/>
              <a:t>government authorities in Portugal, Poland and the U.S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 err="1"/>
              <a:t>BitFinex</a:t>
            </a:r>
            <a:r>
              <a:rPr lang="en-US" altLang="zh-CN" sz="2800" dirty="0"/>
              <a:t>,</a:t>
            </a:r>
            <a:r>
              <a:rPr lang="en-US" sz="2800" dirty="0"/>
              <a:t> operat</a:t>
            </a:r>
            <a:r>
              <a:rPr lang="en-US" altLang="zh-CN" sz="2800" dirty="0"/>
              <a:t>ing</a:t>
            </a:r>
            <a:r>
              <a:rPr lang="en-US" sz="2800" dirty="0"/>
              <a:t> both </a:t>
            </a:r>
            <a:r>
              <a:rPr lang="en-US" sz="2800" dirty="0" err="1"/>
              <a:t>Bitfinex</a:t>
            </a:r>
            <a:r>
              <a:rPr lang="en-US" sz="2800" dirty="0"/>
              <a:t> and Tether</a:t>
            </a:r>
            <a:r>
              <a:rPr lang="en-US" altLang="zh-CN" sz="2800" dirty="0"/>
              <a:t>,</a:t>
            </a:r>
            <a:r>
              <a:rPr lang="en-US" sz="2800" dirty="0"/>
              <a:t> plan</a:t>
            </a:r>
            <a:r>
              <a:rPr lang="en-US" altLang="zh-CN" sz="2800" dirty="0"/>
              <a:t>s</a:t>
            </a:r>
            <a:r>
              <a:rPr lang="en-US" sz="2800" dirty="0"/>
              <a:t> to </a:t>
            </a:r>
            <a:r>
              <a:rPr lang="en-US" altLang="zh-CN" sz="2800" dirty="0"/>
              <a:t>issue</a:t>
            </a:r>
            <a:r>
              <a:rPr lang="zh-CN" altLang="en-US" sz="2800" dirty="0"/>
              <a:t> </a:t>
            </a:r>
            <a:r>
              <a:rPr lang="en-US" sz="2800" dirty="0"/>
              <a:t>initial exchange offering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sz="2800" dirty="0"/>
              <a:t>$1 billion worth of the Tether</a:t>
            </a:r>
            <a:r>
              <a:rPr lang="en-US" altLang="zh-CN" sz="2800" dirty="0"/>
              <a:t>.</a:t>
            </a:r>
            <a:r>
              <a:rPr lang="zh-CN" altLang="en-US" sz="2800" dirty="0"/>
              <a:t> </a:t>
            </a:r>
            <a:r>
              <a:rPr lang="en-US" altLang="zh-CN" sz="2800" dirty="0"/>
              <a:t>It</a:t>
            </a:r>
            <a:r>
              <a:rPr lang="zh-CN" altLang="en-US" sz="2800" dirty="0"/>
              <a:t> </a:t>
            </a:r>
            <a:r>
              <a:rPr lang="en-US" altLang="zh-CN" sz="2800" dirty="0"/>
              <a:t>plans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buy</a:t>
            </a:r>
            <a:r>
              <a:rPr lang="zh-CN" altLang="en-US" sz="2800" dirty="0"/>
              <a:t> </a:t>
            </a:r>
            <a:r>
              <a:rPr lang="en-US" altLang="zh-CN" sz="2800" dirty="0"/>
              <a:t>back</a:t>
            </a:r>
            <a:r>
              <a:rPr lang="zh-CN" altLang="en-US" sz="2800" dirty="0"/>
              <a:t> </a:t>
            </a:r>
            <a:r>
              <a:rPr lang="en-US" altLang="zh-CN" sz="2800" dirty="0"/>
              <a:t>these</a:t>
            </a:r>
            <a:r>
              <a:rPr lang="zh-CN" altLang="en-US" sz="2800" dirty="0"/>
              <a:t> </a:t>
            </a:r>
            <a:r>
              <a:rPr lang="en-US" altLang="zh-CN" sz="2800" dirty="0"/>
              <a:t>coins</a:t>
            </a:r>
            <a:r>
              <a:rPr lang="zh-CN" altLang="en-US" sz="2800" dirty="0"/>
              <a:t> </a:t>
            </a:r>
            <a:r>
              <a:rPr lang="en-US" altLang="zh-CN" sz="2800" dirty="0"/>
              <a:t>after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recovery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sz="2800" dirty="0"/>
              <a:t>$850 million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Recent Tether </a:t>
            </a:r>
            <a:r>
              <a:rPr lang="en-US" altLang="zh-CN" sz="4000" b="1" dirty="0"/>
              <a:t>Scandal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68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075113"/>
            <a:ext cx="94521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Libra’s mission is to enable a simple global currency and financial infrastructure (more efficient payments system) that empowers billions of people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Of 7 billion people 1.7 billion are unbanked. That is 31% of the global population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For those who do have access: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Transfers are slow. A typical cross-broader payment takes three to five working days to complete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Costs are high. On average, it costs 7% to send money internationally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Costs are higher for the poor. On average, the unbanked pay $4 higher fees/month for cash access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Facebook’s Libra Project    </a:t>
            </a:r>
            <a:r>
              <a:rPr lang="en-US" altLang="zh-CN" sz="4000" b="1" dirty="0"/>
              <a:t> 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752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075113"/>
            <a:ext cx="94521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The world still runs on cash. 85% of global transactions use cash</a:t>
            </a:r>
          </a:p>
          <a:p>
            <a:pPr algn="just"/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Cash can be hard to move around and easy to steal. U.S. retail businesses lose about $40 billion annually due to the theft of cash</a:t>
            </a:r>
          </a:p>
          <a:p>
            <a:pPr algn="just"/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Thus, access to digital financial services can have a </a:t>
            </a:r>
            <a:r>
              <a:rPr lang="en-US" sz="2800" dirty="0">
                <a:highlight>
                  <a:srgbClr val="FFFF00"/>
                </a:highlight>
              </a:rPr>
              <a:t>BIG</a:t>
            </a:r>
            <a:r>
              <a:rPr lang="en-US" sz="2800" dirty="0"/>
              <a:t> impact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Add $3.7 trillion to developing economies, and create 95 million new jobs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Improve people’s income earning potential by 20% and reduce extreme poverty by 22%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Facebook’s Libra Project    </a:t>
            </a:r>
            <a:r>
              <a:rPr lang="en-US" altLang="zh-CN" sz="4000" b="1" dirty="0"/>
              <a:t> 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828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644957"/>
            <a:ext cx="94521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Libra cryptocurrency: a </a:t>
            </a:r>
            <a:r>
              <a:rPr lang="en-US" sz="2800" dirty="0" err="1"/>
              <a:t>stablecoin</a:t>
            </a:r>
            <a:r>
              <a:rPr lang="en-US" sz="2800" dirty="0"/>
              <a:t> set to launch in 2020 which will initially let users transfer money between Facebook’s Messenger and WhatsApp applications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Libra coins will be stored on the </a:t>
            </a:r>
            <a:r>
              <a:rPr lang="en-US" sz="2800" dirty="0" err="1"/>
              <a:t>Calibra</a:t>
            </a:r>
            <a:r>
              <a:rPr lang="en-US" sz="2800" dirty="0"/>
              <a:t> wallet, a separate company to Facebook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Users financial data is kept separate from their personal data on Facebook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The Libra Association is an independent, not-for-profit membership organization. The Libra Association is made up of a group of diverse organizations from around the world. </a:t>
            </a:r>
          </a:p>
          <a:p>
            <a:pPr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Facebook’s Libra Project    </a:t>
            </a:r>
            <a:r>
              <a:rPr lang="en-US" altLang="zh-CN" sz="4000" b="1" dirty="0"/>
              <a:t> </a:t>
            </a:r>
            <a:r>
              <a:rPr lang="en-US" sz="4000" b="1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0A1029-DB87-CF48-9E07-666C32D44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95" y="1243206"/>
            <a:ext cx="9197009" cy="584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84BD7E-165F-7148-AE53-DDA7D368449B}"/>
              </a:ext>
            </a:extLst>
          </p:cNvPr>
          <p:cNvSpPr txBox="1"/>
          <p:nvPr/>
        </p:nvSpPr>
        <p:spPr>
          <a:xfrm>
            <a:off x="71767" y="1340157"/>
            <a:ext cx="94521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2800" dirty="0"/>
              <a:t>Main purpose: support stability and value preservation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Each coin is backed with a set of stable and liquid assets 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Gives intrinsic value on day one and helps protect against the speculative swings of other cryptocurrencies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Link reserve to the value of the USD or GBP</a:t>
            </a:r>
            <a:r>
              <a:rPr lang="zh-CN" altLang="en-US" sz="2800" dirty="0"/>
              <a:t> </a:t>
            </a:r>
            <a:r>
              <a:rPr lang="en-US" sz="2800" dirty="0"/>
              <a:t>(Great Britain Pound) but to a basket of currencies of the most popular fiat currencies including the euro and yen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Even if one currency loses it’s value, Libra will remain stable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en-US" sz="2800" dirty="0"/>
              <a:t>Users can have confidence that they will be able to sell any Libra coin at or close to the value of the reserve at any time</a:t>
            </a:r>
          </a:p>
          <a:p>
            <a:pPr lvl="1" algn="just"/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F2056-C41C-4C4E-A20B-16AE00F020C4}"/>
              </a:ext>
            </a:extLst>
          </p:cNvPr>
          <p:cNvSpPr txBox="1"/>
          <p:nvPr/>
        </p:nvSpPr>
        <p:spPr>
          <a:xfrm>
            <a:off x="71767" y="535320"/>
            <a:ext cx="10088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Libra reserve    </a:t>
            </a:r>
            <a:r>
              <a:rPr lang="en-US" altLang="zh-CN" sz="4000" b="1" dirty="0"/>
              <a:t> 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0385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U_Template_Formata_B">
  <a:themeElements>
    <a:clrScheme name="RUTemplate_Formata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Template_Formata_B">
      <a:majorFont>
        <a:latin typeface="Formata BQ Regular"/>
        <a:ea typeface=""/>
        <a:cs typeface=""/>
      </a:majorFont>
      <a:minorFont>
        <a:latin typeface="Formata BQ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RUTemplate_Formata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18250</TotalTime>
  <Words>1171</Words>
  <Application>Microsoft Macintosh PowerPoint</Application>
  <PresentationFormat>Custom</PresentationFormat>
  <Paragraphs>120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Formata BQ Regular</vt:lpstr>
      <vt:lpstr>Arial</vt:lpstr>
      <vt:lpstr>Calibri</vt:lpstr>
      <vt:lpstr>Times New Roman</vt:lpstr>
      <vt:lpstr>Wingdings</vt:lpstr>
      <vt:lpstr>Default Theme</vt:lpstr>
      <vt:lpstr>RU_Template_Formata_B</vt:lpstr>
      <vt:lpstr>Are stable coins better coins?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 jun</dc:creator>
  <cp:lastModifiedBy>Ruanjia Liu</cp:lastModifiedBy>
  <cp:revision>357</cp:revision>
  <dcterms:created xsi:type="dcterms:W3CDTF">2014-11-14T03:00:31Z</dcterms:created>
  <dcterms:modified xsi:type="dcterms:W3CDTF">2019-11-08T02:21:41Z</dcterms:modified>
</cp:coreProperties>
</file>